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7"/>
  </p:notesMasterIdLst>
  <p:sldIdLst>
    <p:sldId id="256" r:id="rId2"/>
    <p:sldId id="390" r:id="rId3"/>
    <p:sldId id="431" r:id="rId4"/>
    <p:sldId id="416" r:id="rId5"/>
    <p:sldId id="415" r:id="rId6"/>
    <p:sldId id="414" r:id="rId7"/>
    <p:sldId id="391" r:id="rId8"/>
    <p:sldId id="392" r:id="rId9"/>
    <p:sldId id="425" r:id="rId10"/>
    <p:sldId id="428" r:id="rId11"/>
    <p:sldId id="429" r:id="rId12"/>
    <p:sldId id="430" r:id="rId13"/>
    <p:sldId id="427" r:id="rId14"/>
    <p:sldId id="420" r:id="rId15"/>
    <p:sldId id="393" r:id="rId16"/>
    <p:sldId id="394" r:id="rId17"/>
    <p:sldId id="395" r:id="rId18"/>
    <p:sldId id="432" r:id="rId19"/>
    <p:sldId id="433" r:id="rId20"/>
    <p:sldId id="434" r:id="rId21"/>
    <p:sldId id="435" r:id="rId22"/>
    <p:sldId id="436" r:id="rId23"/>
    <p:sldId id="397" r:id="rId24"/>
    <p:sldId id="440" r:id="rId25"/>
    <p:sldId id="438" r:id="rId26"/>
    <p:sldId id="554" r:id="rId27"/>
    <p:sldId id="627" r:id="rId28"/>
    <p:sldId id="684" r:id="rId29"/>
    <p:sldId id="628" r:id="rId30"/>
    <p:sldId id="629" r:id="rId31"/>
    <p:sldId id="630" r:id="rId32"/>
    <p:sldId id="631" r:id="rId33"/>
    <p:sldId id="632" r:id="rId34"/>
    <p:sldId id="633" r:id="rId35"/>
    <p:sldId id="556" r:id="rId36"/>
    <p:sldId id="689" r:id="rId37"/>
    <p:sldId id="557" r:id="rId38"/>
    <p:sldId id="558" r:id="rId39"/>
    <p:sldId id="690" r:id="rId40"/>
    <p:sldId id="399" r:id="rId41"/>
    <p:sldId id="400" r:id="rId42"/>
    <p:sldId id="401" r:id="rId43"/>
    <p:sldId id="402" r:id="rId44"/>
    <p:sldId id="403" r:id="rId45"/>
    <p:sldId id="441" r:id="rId46"/>
    <p:sldId id="405" r:id="rId47"/>
    <p:sldId id="442" r:id="rId48"/>
    <p:sldId id="443" r:id="rId49"/>
    <p:sldId id="444" r:id="rId50"/>
    <p:sldId id="404" r:id="rId51"/>
    <p:sldId id="406" r:id="rId52"/>
    <p:sldId id="445" r:id="rId53"/>
    <p:sldId id="446" r:id="rId54"/>
    <p:sldId id="407" r:id="rId55"/>
    <p:sldId id="691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416"/>
            <p14:sldId id="415"/>
            <p14:sldId id="414"/>
            <p14:sldId id="391"/>
            <p14:sldId id="392"/>
            <p14:sldId id="425"/>
            <p14:sldId id="428"/>
            <p14:sldId id="429"/>
            <p14:sldId id="430"/>
            <p14:sldId id="427"/>
            <p14:sldId id="420"/>
            <p14:sldId id="393"/>
            <p14:sldId id="394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44"/>
            <p14:sldId id="404"/>
            <p14:sldId id="406"/>
            <p14:sldId id="445"/>
            <p14:sldId id="446"/>
            <p14:sldId id="407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4658" autoAdjust="0"/>
  </p:normalViewPr>
  <p:slideViewPr>
    <p:cSldViewPr snapToGrid="0">
      <p:cViewPr>
        <p:scale>
          <a:sx n="86" d="100"/>
          <a:sy n="86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648658" y="3038286"/>
            <a:ext cx="2619654" cy="2637033"/>
            <a:chOff x="6648658" y="3038286"/>
            <a:chExt cx="2619654" cy="263703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8219001" y="4828877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690203" y="5149852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7B0B2E0B-DDC2-2B42-9516-1FC89EE46F7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2459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Elements of a semantic change could be non-contiguous in source code</a:t>
            </a:r>
          </a:p>
        </p:txBody>
      </p: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82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7A035-3A15-F346-97A7-012EA0C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25BA2-A086-6E47-929F-D2DFEB97F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ECB218-F64E-0948-ACA9-75EC6958A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687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36956-DD4A-884B-8E40-B1FA8BE2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Different semantic changes could have the same syntactic change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E7453-FDDD-EA4B-9013-4424A7DA8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55840-E9C2-FC4B-966F-912AD436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7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A471EE-9D3B-4342-8CC9-7E567D172610}"/>
              </a:ext>
            </a:extLst>
          </p:cNvPr>
          <p:cNvGrpSpPr/>
          <p:nvPr/>
        </p:nvGrpSpPr>
        <p:grpSpPr>
          <a:xfrm>
            <a:off x="3262950" y="5663116"/>
            <a:ext cx="5186013" cy="335437"/>
            <a:chOff x="3262950" y="5663116"/>
            <a:chExt cx="5186013" cy="33543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7B134F6-0A90-B147-A278-AEC8C2750BFA}"/>
                </a:ext>
              </a:extLst>
            </p:cNvPr>
            <p:cNvCxnSpPr>
              <a:cxnSpLocks/>
              <a:stCxn id="67" idx="3"/>
              <a:endCxn id="117" idx="1"/>
            </p:cNvCxnSpPr>
            <p:nvPr/>
          </p:nvCxnSpPr>
          <p:spPr>
            <a:xfrm flipV="1">
              <a:off x="3262950" y="5995868"/>
              <a:ext cx="5186013" cy="2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BDACC0-5776-A64F-91E0-6AD8C292CA65}"/>
                </a:ext>
              </a:extLst>
            </p:cNvPr>
            <p:cNvSpPr txBox="1"/>
            <p:nvPr/>
          </p:nvSpPr>
          <p:spPr>
            <a:xfrm>
              <a:off x="5103026" y="566311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780E9-3D60-ED4C-A7FC-9DA58AD01623}"/>
              </a:ext>
            </a:extLst>
          </p:cNvPr>
          <p:cNvGrpSpPr/>
          <p:nvPr/>
        </p:nvGrpSpPr>
        <p:grpSpPr>
          <a:xfrm>
            <a:off x="3489077" y="2794468"/>
            <a:ext cx="4994698" cy="361465"/>
            <a:chOff x="3489077" y="2794468"/>
            <a:chExt cx="4994698" cy="3614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DBA92F-9BBA-2541-B32F-8537739E113E}"/>
                </a:ext>
              </a:extLst>
            </p:cNvPr>
            <p:cNvCxnSpPr>
              <a:cxnSpLocks/>
              <a:stCxn id="59" idx="3"/>
              <a:endCxn id="113" idx="1"/>
            </p:cNvCxnSpPr>
            <p:nvPr/>
          </p:nvCxnSpPr>
          <p:spPr>
            <a:xfrm flipV="1">
              <a:off x="3489077" y="2794468"/>
              <a:ext cx="4994698" cy="3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05CCAC-20F7-6741-8A75-0AEB6BC228C4}"/>
                </a:ext>
              </a:extLst>
            </p:cNvPr>
            <p:cNvSpPr txBox="1"/>
            <p:nvPr/>
          </p:nvSpPr>
          <p:spPr>
            <a:xfrm>
              <a:off x="5103026" y="284815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olid"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olid"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9050" cap="flat">
                    <a:solidFill>
                      <a:schemeClr val="tx1"/>
                    </a:solidFill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olid"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9050" cap="flat">
              <a:solidFill>
                <a:schemeClr val="tx1"/>
              </a:solidFill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  <a:p>
            <a:r>
              <a:rPr lang="en-US" dirty="0"/>
              <a:t>Comparing (sub)graphs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exponentially many subgraphs</a:t>
            </a:r>
          </a:p>
          <a:p>
            <a:r>
              <a:rPr lang="en-US" dirty="0"/>
              <a:t>Graph isomorphism is computationally expensive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35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36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37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38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 Patterns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 Patterns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5,832 long-history, fresh and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</a:t>
            </a:r>
            <a:r>
              <a:rPr lang="en-US" dirty="0">
                <a:latin typeface="+mj-lt"/>
              </a:rPr>
              <a:t>Is</a:t>
            </a:r>
            <a:r>
              <a:rPr lang="en-US" dirty="0"/>
              <a:t> the change </a:t>
            </a:r>
            <a:r>
              <a:rPr lang="en-US" dirty="0">
                <a:latin typeface="+mj-lt"/>
              </a:rPr>
              <a:t>at these lines</a:t>
            </a:r>
            <a:r>
              <a:rPr lang="en-US" dirty="0"/>
              <a:t> similar to another change in the past?</a:t>
            </a:r>
          </a:p>
          <a:p>
            <a:pPr lvl="1"/>
            <a:r>
              <a:rPr lang="en-US" dirty="0"/>
              <a:t>Q2: </a:t>
            </a:r>
            <a:r>
              <a:rPr lang="en-US" dirty="0">
                <a:latin typeface="+mj-lt"/>
              </a:rPr>
              <a:t>Can you briefly</a:t>
            </a:r>
            <a:r>
              <a:rPr lang="en-US" dirty="0"/>
              <a:t> describe the change </a:t>
            </a:r>
            <a:r>
              <a:rPr lang="en-US" dirty="0">
                <a:latin typeface="+mj-lt"/>
              </a:rPr>
              <a:t>and why you made 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Q3: </a:t>
            </a:r>
            <a:r>
              <a:rPr lang="en-US" dirty="0">
                <a:latin typeface="+mj-lt"/>
              </a:rPr>
              <a:t>Can you </a:t>
            </a:r>
            <a:r>
              <a:rPr lang="en-US" dirty="0"/>
              <a:t>give a name for the change?</a:t>
            </a:r>
          </a:p>
          <a:p>
            <a:pPr lvl="1"/>
            <a:r>
              <a:rPr lang="en-US" dirty="0"/>
              <a:t>Q4: </a:t>
            </a:r>
            <a:r>
              <a:rPr lang="en-US" dirty="0">
                <a:latin typeface="+mj-lt"/>
              </a:rPr>
              <a:t>Would you like to have</a:t>
            </a:r>
            <a:r>
              <a:rPr lang="en-US" dirty="0"/>
              <a:t> this change automated by a tool?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A5728-7696-EB43-B14D-E8AADAFE4675}"/>
              </a:ext>
            </a:extLst>
          </p:cNvPr>
          <p:cNvGrpSpPr/>
          <p:nvPr/>
        </p:nvGrpSpPr>
        <p:grpSpPr>
          <a:xfrm>
            <a:off x="840700" y="3747840"/>
            <a:ext cx="10515600" cy="2564060"/>
            <a:chOff x="840700" y="3747840"/>
            <a:chExt cx="10515600" cy="256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032D9A-AD03-1B4A-A115-4B4BDD30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258" y="3837781"/>
              <a:ext cx="3298825" cy="247411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7D855B3-329B-024B-A574-502E83B3DD22}"/>
                </a:ext>
              </a:extLst>
            </p:cNvPr>
            <p:cNvSpPr txBox="1">
              <a:spLocks/>
            </p:cNvSpPr>
            <p:nvPr/>
          </p:nvSpPr>
          <p:spPr>
            <a:xfrm>
              <a:off x="840700" y="3747840"/>
              <a:ext cx="10515600" cy="7342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Human judgement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42302"/>
              </p:ext>
            </p:extLst>
          </p:nvPr>
        </p:nvGraphicFramePr>
        <p:xfrm>
          <a:off x="1169232" y="3240088"/>
          <a:ext cx="98635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706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312826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396459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733268" y="1584167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25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0865"/>
            <a:ext cx="10515600" cy="4351338"/>
          </a:xfrm>
        </p:spPr>
        <p:txBody>
          <a:bodyPr/>
          <a:lstStyle/>
          <a:p>
            <a:r>
              <a:rPr lang="en-US" dirty="0"/>
              <a:t>Source code is repetitive 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Programming patterns and code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6D0DC43-E5A1-F04A-9051-6BED48078AD1}"/>
              </a:ext>
            </a:extLst>
          </p:cNvPr>
          <p:cNvGrpSpPr/>
          <p:nvPr/>
        </p:nvGrpSpPr>
        <p:grpSpPr>
          <a:xfrm>
            <a:off x="7906043" y="2318824"/>
            <a:ext cx="2743200" cy="2886911"/>
            <a:chOff x="7906043" y="2318824"/>
            <a:chExt cx="2743200" cy="288691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73E2EDC-AD8A-9845-96E8-3B8681CD4337}"/>
                </a:ext>
              </a:extLst>
            </p:cNvPr>
            <p:cNvGrpSpPr/>
            <p:nvPr/>
          </p:nvGrpSpPr>
          <p:grpSpPr>
            <a:xfrm>
              <a:off x="7906043" y="2318824"/>
              <a:ext cx="2743200" cy="2743200"/>
              <a:chOff x="1219200" y="2438400"/>
              <a:chExt cx="2743200" cy="274320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4C02F54B-CADB-F044-AAB4-9AC7A79A03F2}"/>
                  </a:ext>
                </a:extLst>
              </p:cNvPr>
              <p:cNvSpPr/>
              <p:nvPr/>
            </p:nvSpPr>
            <p:spPr>
              <a:xfrm>
                <a:off x="1752600" y="24384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Scanner.&lt;init&gt;</a:t>
                </a:r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AFA98F1F-0720-1E43-A1F5-846E764BD969}"/>
                  </a:ext>
                </a:extLst>
              </p:cNvPr>
              <p:cNvSpPr/>
              <p:nvPr/>
            </p:nvSpPr>
            <p:spPr>
              <a:xfrm>
                <a:off x="1752600" y="30480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Scanner.hasNext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C83566B-A281-504B-9611-573BD64D5C1E}"/>
                  </a:ext>
                </a:extLst>
              </p:cNvPr>
              <p:cNvSpPr/>
              <p:nvPr/>
            </p:nvSpPr>
            <p:spPr>
              <a:xfrm>
                <a:off x="1752600" y="4419600"/>
                <a:ext cx="1828800" cy="304800"/>
              </a:xfrm>
              <a:prstGeom prst="roundRect">
                <a:avLst/>
              </a:pr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Scanner.next</a:t>
                </a:r>
                <a:endParaRPr lang="en-US" sz="16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Right Bracket 13">
                <a:extLst>
                  <a:ext uri="{FF2B5EF4-FFF2-40B4-BE49-F238E27FC236}">
                    <a16:creationId xmlns:a16="http://schemas.microsoft.com/office/drawing/2014/main" id="{4AE5F0E6-F2D0-ED43-9990-2056F2A6433A}"/>
                  </a:ext>
                </a:extLst>
              </p:cNvPr>
              <p:cNvSpPr/>
              <p:nvPr/>
            </p:nvSpPr>
            <p:spPr>
              <a:xfrm>
                <a:off x="3581400" y="3352800"/>
                <a:ext cx="228600" cy="12954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58790594-D6DA-084D-9F77-E890900A4EA0}"/>
                  </a:ext>
                </a:extLst>
              </p:cNvPr>
              <p:cNvCxnSpPr>
                <a:cxnSpLocks/>
                <a:stCxn id="9" idx="2"/>
              </p:cNvCxnSpPr>
              <p:nvPr/>
            </p:nvCxnSpPr>
            <p:spPr>
              <a:xfrm>
                <a:off x="2667000" y="47244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62B3B1F-1E65-834B-A8F4-530427FF98BE}"/>
                  </a:ext>
                </a:extLst>
              </p:cNvPr>
              <p:cNvCxnSpPr>
                <a:cxnSpLocks/>
                <a:stCxn id="7" idx="2"/>
                <a:endCxn id="8" idx="0"/>
              </p:cNvCxnSpPr>
              <p:nvPr/>
            </p:nvCxnSpPr>
            <p:spPr>
              <a:xfrm>
                <a:off x="2667000" y="2743200"/>
                <a:ext cx="0" cy="30480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0E943628-5581-BB4D-94B8-D40B8E2101B6}"/>
                  </a:ext>
                </a:extLst>
              </p:cNvPr>
              <p:cNvSpPr/>
              <p:nvPr/>
            </p:nvSpPr>
            <p:spPr>
              <a:xfrm>
                <a:off x="3581400" y="2590800"/>
                <a:ext cx="381000" cy="2057400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ight Bracket 17">
                <a:extLst>
                  <a:ext uri="{FF2B5EF4-FFF2-40B4-BE49-F238E27FC236}">
                    <a16:creationId xmlns:a16="http://schemas.microsoft.com/office/drawing/2014/main" id="{F73CC99B-AA90-DE46-830C-CDBA74D72628}"/>
                  </a:ext>
                </a:extLst>
              </p:cNvPr>
              <p:cNvSpPr/>
              <p:nvPr/>
            </p:nvSpPr>
            <p:spPr>
              <a:xfrm flipH="1">
                <a:off x="1371600" y="3352800"/>
                <a:ext cx="381000" cy="1828800"/>
              </a:xfrm>
              <a:prstGeom prst="rightBracket">
                <a:avLst>
                  <a:gd name="adj" fmla="val 583334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A195657D-595E-3B45-B5F5-C18D750339A1}"/>
                  </a:ext>
                </a:extLst>
              </p:cNvPr>
              <p:cNvSpPr/>
              <p:nvPr/>
            </p:nvSpPr>
            <p:spPr>
              <a:xfrm flipH="1">
                <a:off x="1219200" y="2590800"/>
                <a:ext cx="533400" cy="2590800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ight Bracket 19">
                <a:extLst>
                  <a:ext uri="{FF2B5EF4-FFF2-40B4-BE49-F238E27FC236}">
                    <a16:creationId xmlns:a16="http://schemas.microsoft.com/office/drawing/2014/main" id="{91886315-6CDC-064D-96B9-1C5925239500}"/>
                  </a:ext>
                </a:extLst>
              </p:cNvPr>
              <p:cNvSpPr/>
              <p:nvPr/>
            </p:nvSpPr>
            <p:spPr>
              <a:xfrm flipH="1">
                <a:off x="1524000" y="3352800"/>
                <a:ext cx="228600" cy="1219200"/>
              </a:xfrm>
              <a:prstGeom prst="rightBracket">
                <a:avLst>
                  <a:gd name="adj" fmla="val 350000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1070700-119D-124F-A0FC-911D1E773641}"/>
                </a:ext>
              </a:extLst>
            </p:cNvPr>
            <p:cNvSpPr/>
            <p:nvPr/>
          </p:nvSpPr>
          <p:spPr>
            <a:xfrm>
              <a:off x="8466906" y="4900935"/>
              <a:ext cx="1828800" cy="304800"/>
            </a:xfrm>
            <a:prstGeom prst="round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 err="1">
                  <a:solidFill>
                    <a:srgbClr val="FFFFFF"/>
                  </a:solidFill>
                </a:rPr>
                <a:t>Scanner.close</a:t>
              </a:r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1966000D-B184-0A47-8D81-F7C579CBFFF8}"/>
                </a:ext>
              </a:extLst>
            </p:cNvPr>
            <p:cNvSpPr/>
            <p:nvPr/>
          </p:nvSpPr>
          <p:spPr>
            <a:xfrm>
              <a:off x="8501910" y="3484407"/>
              <a:ext cx="1703863" cy="568501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b="1" dirty="0">
                  <a:solidFill>
                    <a:srgbClr val="FFFFFF"/>
                  </a:solidFill>
                </a:rPr>
                <a:t>while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29362DD-9B1B-1745-8303-499439E09919}"/>
                </a:ext>
              </a:extLst>
            </p:cNvPr>
            <p:cNvCxnSpPr>
              <a:cxnSpLocks/>
              <a:stCxn id="8" idx="2"/>
              <a:endCxn id="27" idx="0"/>
            </p:cNvCxnSpPr>
            <p:nvPr/>
          </p:nvCxnSpPr>
          <p:spPr>
            <a:xfrm flipH="1">
              <a:off x="9353842" y="3233224"/>
              <a:ext cx="1" cy="25118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3BFA89C-ABE4-6643-999C-1E96158994A2}"/>
                </a:ext>
              </a:extLst>
            </p:cNvPr>
            <p:cNvCxnSpPr>
              <a:cxnSpLocks/>
              <a:stCxn id="27" idx="2"/>
              <a:endCxn id="9" idx="0"/>
            </p:cNvCxnSpPr>
            <p:nvPr/>
          </p:nvCxnSpPr>
          <p:spPr>
            <a:xfrm>
              <a:off x="9353842" y="4052908"/>
              <a:ext cx="1" cy="24711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244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6568259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52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7496-00FD-6E4E-86B4-AE910B73B37E}"/>
              </a:ext>
            </a:extLst>
          </p:cNvPr>
          <p:cNvSpPr txBox="1"/>
          <p:nvPr/>
        </p:nvSpPr>
        <p:spPr>
          <a:xfrm>
            <a:off x="5456017" y="590005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</a:t>
            </a:r>
            <a:r>
              <a:rPr lang="en-US" sz="3600" dirty="0"/>
              <a:t>Graph-based Mining Approach to Detect In-the-wild, Fine-grained,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Change Pattern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Source code is repetitive</a:t>
            </a:r>
          </a:p>
          <a:p>
            <a:r>
              <a:rPr lang="en-US" dirty="0"/>
              <a:t>Code changes are repetitive</a:t>
            </a:r>
          </a:p>
          <a:p>
            <a:r>
              <a:rPr lang="en-US" dirty="0"/>
              <a:t>Applications of change pattern: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Programming patterns and code examples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JDK1.4 → JDK1.5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954578" y="4652900"/>
            <a:ext cx="10399222" cy="1490286"/>
            <a:chOff x="954578" y="4652900"/>
            <a:chExt cx="10399222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954578" y="4675932"/>
              <a:ext cx="5577840" cy="1447627"/>
              <a:chOff x="954578" y="4675932"/>
              <a:chExt cx="5577840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577839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="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7976</TotalTime>
  <Words>2560</Words>
  <Application>Microsoft Macintosh PowerPoint</Application>
  <PresentationFormat>Widescreen</PresentationFormat>
  <Paragraphs>955</Paragraphs>
  <Slides>55</Slides>
  <Notes>26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Change Pattern and Applications</vt:lpstr>
      <vt:lpstr>Change Pattern and Applications</vt:lpstr>
      <vt:lpstr>Change Pattern and Applications</vt:lpstr>
      <vt:lpstr>Example of Repeated Code Changes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Challenges of Semantic Change Pattern Detection</vt:lpstr>
      <vt:lpstr>Syntactically un-changed program elements could carry the semantic context of change</vt:lpstr>
      <vt:lpstr>Elements of a semantic change could be non-contiguous in source code</vt:lpstr>
      <vt:lpstr>Different semantic changes could have the same syntactic change representation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 Patterns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CPatMiner: Graph-based Mining Approach to Detect In-the-wild, Fine-grained,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Nguyen, Son Van</cp:lastModifiedBy>
  <cp:revision>1417</cp:revision>
  <dcterms:created xsi:type="dcterms:W3CDTF">2014-09-08T02:26:31Z</dcterms:created>
  <dcterms:modified xsi:type="dcterms:W3CDTF">2019-05-20T03:20:40Z</dcterms:modified>
</cp:coreProperties>
</file>